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537" r:id="rId2"/>
    <p:sldId id="557" r:id="rId3"/>
    <p:sldId id="564" r:id="rId4"/>
    <p:sldId id="342" r:id="rId5"/>
    <p:sldId id="407" r:id="rId6"/>
    <p:sldId id="545" r:id="rId7"/>
    <p:sldId id="538" r:id="rId8"/>
    <p:sldId id="539" r:id="rId9"/>
    <p:sldId id="540" r:id="rId10"/>
    <p:sldId id="546" r:id="rId11"/>
    <p:sldId id="541" r:id="rId12"/>
    <p:sldId id="566" r:id="rId13"/>
    <p:sldId id="567" r:id="rId14"/>
    <p:sldId id="549" r:id="rId15"/>
    <p:sldId id="542" r:id="rId16"/>
    <p:sldId id="550" r:id="rId17"/>
    <p:sldId id="558" r:id="rId18"/>
    <p:sldId id="551" r:id="rId19"/>
    <p:sldId id="552" r:id="rId20"/>
    <p:sldId id="554" r:id="rId21"/>
    <p:sldId id="556" r:id="rId22"/>
    <p:sldId id="547" r:id="rId23"/>
    <p:sldId id="559" r:id="rId24"/>
    <p:sldId id="560" r:id="rId25"/>
    <p:sldId id="561" r:id="rId26"/>
    <p:sldId id="568" r:id="rId27"/>
    <p:sldId id="569" r:id="rId28"/>
    <p:sldId id="570" r:id="rId29"/>
    <p:sldId id="5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8"/>
    <p:restoredTop sz="96654"/>
  </p:normalViewPr>
  <p:slideViewPr>
    <p:cSldViewPr snapToGrid="0" snapToObjects="1">
      <p:cViewPr varScale="1">
        <p:scale>
          <a:sx n="119" d="100"/>
          <a:sy n="119" d="100"/>
        </p:scale>
        <p:origin x="23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5B448E-C26A-1543-8A53-0D3A1EDC16F9}" type="datetimeFigureOut">
              <a:rPr lang="en-US" smtClean="0"/>
              <a:t>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037B2-2F58-494E-A474-6EB21A2FA35F}" type="slidenum">
              <a:rPr lang="en-US" smtClean="0"/>
              <a:t>‹#›</a:t>
            </a:fld>
            <a:endParaRPr lang="en-US"/>
          </a:p>
        </p:txBody>
      </p:sp>
    </p:spTree>
    <p:extLst>
      <p:ext uri="{BB962C8B-B14F-4D97-AF65-F5344CB8AC3E}">
        <p14:creationId xmlns:p14="http://schemas.microsoft.com/office/powerpoint/2010/main" val="2515733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4037B2-2F58-494E-A474-6EB21A2FA35F}" type="slidenum">
              <a:rPr lang="en-US" smtClean="0"/>
              <a:t>1</a:t>
            </a:fld>
            <a:endParaRPr lang="en-US"/>
          </a:p>
        </p:txBody>
      </p:sp>
    </p:spTree>
    <p:extLst>
      <p:ext uri="{BB962C8B-B14F-4D97-AF65-F5344CB8AC3E}">
        <p14:creationId xmlns:p14="http://schemas.microsoft.com/office/powerpoint/2010/main" val="1278895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4/15/21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4/15/21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4/15/21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4/15/21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4/15/21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4/15/21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4/15/21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4/15/21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4/15/21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4/15/21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4/15/21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4/15/21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NE-591-010</a:t>
            </a:r>
          </a:p>
          <a:p>
            <a:r>
              <a:rPr lang="en-US" dirty="0"/>
              <a:t>Spring 2021</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Reactivity Initiated Accident (RIA)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dirty="0"/>
              <a:t>BWR</a:t>
            </a:r>
          </a:p>
          <a:p>
            <a:pPr lvl="1"/>
            <a:r>
              <a:rPr lang="en-US" dirty="0"/>
              <a:t>Control rod drop accident (CRDA).</a:t>
            </a:r>
          </a:p>
          <a:p>
            <a:pPr lvl="1"/>
            <a:r>
              <a:rPr lang="en-US" dirty="0"/>
              <a:t>Initiated by the separation of a control rod blade from its drive	mechanism.</a:t>
            </a:r>
          </a:p>
          <a:p>
            <a:pPr lvl="1"/>
            <a:r>
              <a:rPr lang="en-US" dirty="0"/>
              <a:t>Detached blade remains stuck in position until it suddenly becomes loose and drops out of the core in a free fall.</a:t>
            </a:r>
          </a:p>
          <a:p>
            <a:pPr lvl="1"/>
            <a:r>
              <a:rPr lang="en-US" dirty="0"/>
              <a:t>Most severe CRDA would occur at with the coolant close to room temperature and atmospheric pressure, and the reactor at nearly zero power</a:t>
            </a:r>
          </a:p>
          <a:p>
            <a:endParaRPr lang="en-US" dirty="0"/>
          </a:p>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dirty="0"/>
          </a:p>
        </p:txBody>
      </p:sp>
    </p:spTree>
    <p:extLst>
      <p:ext uri="{BB962C8B-B14F-4D97-AF65-F5344CB8AC3E}">
        <p14:creationId xmlns:p14="http://schemas.microsoft.com/office/powerpoint/2010/main" val="47188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dirty="0"/>
              <a:t>RIA leads to a fast rise in fuel power and temperature</a:t>
            </a:r>
          </a:p>
          <a:p>
            <a:r>
              <a:rPr lang="en-US" dirty="0"/>
              <a:t>This power ramp can lead to failure of fuel rods and release of radioactive material (or potentially fuel) into coolant</a:t>
            </a:r>
          </a:p>
          <a:p>
            <a:r>
              <a:rPr lang="en-US" dirty="0"/>
              <a:t>Release of hot fuel into water can cause rapid steam generation and pressure pulses, damaging other core internals</a:t>
            </a:r>
          </a:p>
          <a:p>
            <a:r>
              <a:rPr lang="en-US" dirty="0"/>
              <a:t>Coolant pressure pulse could break the reactor coolant pressure boundary or damage the fuel and other core internals so that long-term cooling of the core would be impaired </a:t>
            </a:r>
          </a:p>
          <a:p>
            <a:r>
              <a:rPr lang="en-US" dirty="0"/>
              <a:t>To prevent such consequences, safety criteria are set up to limit energy injection into the fuel</a:t>
            </a:r>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4149097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15D98-AD6E-8A46-9E41-83FA0F957215}"/>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844E94E8-C53D-0B43-A839-B73C84B310FB}"/>
              </a:ext>
            </a:extLst>
          </p:cNvPr>
          <p:cNvSpPr>
            <a:spLocks noGrp="1"/>
          </p:cNvSpPr>
          <p:nvPr>
            <p:ph idx="1"/>
          </p:nvPr>
        </p:nvSpPr>
        <p:spPr>
          <a:xfrm>
            <a:off x="609600" y="1968501"/>
            <a:ext cx="10972800" cy="4157664"/>
          </a:xfrm>
        </p:spPr>
        <p:txBody>
          <a:bodyPr/>
          <a:lstStyle/>
          <a:p>
            <a:r>
              <a:rPr lang="en-US" dirty="0"/>
              <a:t>No RIA with severe consequences has occurred in PWRs or BWRs</a:t>
            </a:r>
          </a:p>
          <a:p>
            <a:r>
              <a:rPr lang="en-US" dirty="0"/>
              <a:t>The first reactivity initiated accidents occurred in the 1950s and 1960s and concerned the first generation of research reactors </a:t>
            </a:r>
          </a:p>
          <a:p>
            <a:pPr lvl="1"/>
            <a:r>
              <a:rPr lang="en-US" dirty="0"/>
              <a:t>1952 accident in the NRX reactor at Chalk River </a:t>
            </a:r>
          </a:p>
          <a:p>
            <a:pPr lvl="1"/>
            <a:r>
              <a:rPr lang="en-US" dirty="0"/>
              <a:t>1961 SL-1 accident in Idaho Falls </a:t>
            </a:r>
          </a:p>
          <a:p>
            <a:r>
              <a:rPr lang="en-US" dirty="0"/>
              <a:t>Both resulted in severe damage and disruption of the reactor, and led to design improvements for later generations of RRs and commercial reactors </a:t>
            </a:r>
          </a:p>
          <a:p>
            <a:r>
              <a:rPr lang="en-US" dirty="0"/>
              <a:t>Did not eliminate RIAs</a:t>
            </a:r>
          </a:p>
          <a:p>
            <a:pPr lvl="1"/>
            <a:r>
              <a:rPr lang="en-US" dirty="0"/>
              <a:t>K-431 Russian Echo-II nuclear powered submarine in 1985</a:t>
            </a:r>
          </a:p>
          <a:p>
            <a:pPr lvl="1"/>
            <a:r>
              <a:rPr lang="en-US" dirty="0"/>
              <a:t>Chernobyl nuclear power plant, Ukraine, in 1986 </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C54F5DE2-87F8-FD4E-90CE-EF403B6808F2}"/>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dirty="0"/>
          </a:p>
        </p:txBody>
      </p:sp>
    </p:spTree>
    <p:extLst>
      <p:ext uri="{BB962C8B-B14F-4D97-AF65-F5344CB8AC3E}">
        <p14:creationId xmlns:p14="http://schemas.microsoft.com/office/powerpoint/2010/main" val="403087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B46E-A3B1-8045-A379-AF78BE28151C}"/>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36257761-3222-1547-8793-BBB6A496A6CD}"/>
              </a:ext>
            </a:extLst>
          </p:cNvPr>
          <p:cNvSpPr>
            <a:spLocks noGrp="1"/>
          </p:cNvSpPr>
          <p:nvPr>
            <p:ph idx="1"/>
          </p:nvPr>
        </p:nvSpPr>
        <p:spPr/>
        <p:txBody>
          <a:bodyPr/>
          <a:lstStyle/>
          <a:p>
            <a:r>
              <a:rPr lang="en-US" dirty="0"/>
              <a:t>Light water graphite moderated pressure tube design (RBMK)</a:t>
            </a:r>
          </a:p>
          <a:p>
            <a:r>
              <a:rPr lang="en-US" dirty="0"/>
              <a:t>Severe consequences of the Chernobyl accident were due to the fact that RBMKs lack not only a reactor containment, but also some of the inherent feedback mechanisms </a:t>
            </a:r>
          </a:p>
          <a:p>
            <a:r>
              <a:rPr lang="en-US" dirty="0"/>
              <a:t>Accident occurred under a reactor test, where normal operating guidelines were ignored and safety systems were shut off </a:t>
            </a:r>
          </a:p>
          <a:p>
            <a:r>
              <a:rPr lang="en-US" dirty="0"/>
              <a:t>Chernobyl accident prompted new research into reactivity initiated accidents </a:t>
            </a:r>
          </a:p>
          <a:p>
            <a:pPr lvl="1"/>
            <a:r>
              <a:rPr lang="en-US" dirty="0"/>
              <a:t>focused on high burnup fuel, where previous safety standards had largely been on fresh fuel or low BU</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D12DB43-AA5A-334C-911C-E7BFF4657AD8}"/>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1612598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Sequence of RIA</a:t>
            </a:r>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48239A08-57DC-EB44-84AC-5A2AE7BAB0E2}"/>
              </a:ext>
            </a:extLst>
          </p:cNvPr>
          <p:cNvPicPr>
            <a:picLocks noChangeAspect="1"/>
          </p:cNvPicPr>
          <p:nvPr/>
        </p:nvPicPr>
        <p:blipFill>
          <a:blip r:embed="rId2"/>
          <a:stretch>
            <a:fillRect/>
          </a:stretch>
        </p:blipFill>
        <p:spPr>
          <a:xfrm>
            <a:off x="2409567" y="1968501"/>
            <a:ext cx="7361676" cy="4893936"/>
          </a:xfrm>
          <a:prstGeom prst="rect">
            <a:avLst/>
          </a:prstGeom>
        </p:spPr>
      </p:pic>
    </p:spTree>
    <p:extLst>
      <p:ext uri="{BB962C8B-B14F-4D97-AF65-F5344CB8AC3E}">
        <p14:creationId xmlns:p14="http://schemas.microsoft.com/office/powerpoint/2010/main" val="3635293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7978346" cy="4157664"/>
          </a:xfrm>
        </p:spPr>
        <p:txBody>
          <a:bodyPr>
            <a:normAutofit fontScale="92500" lnSpcReduction="10000"/>
          </a:bodyPr>
          <a:lstStyle/>
          <a:p>
            <a:r>
              <a:rPr lang="en-US" dirty="0"/>
              <a:t>If the heat flux of a boiling system is higher than the critical heat flux (CHF) of the system, the bulk fluid may boil, or in some cases, regions of the bulk fluid may boil where the fluid travels in small channels</a:t>
            </a:r>
          </a:p>
          <a:p>
            <a:r>
              <a:rPr lang="en-US" dirty="0"/>
              <a:t>Large bubbles form, sometimes blocking the passage of the fluid</a:t>
            </a:r>
          </a:p>
          <a:p>
            <a:r>
              <a:rPr lang="en-US" dirty="0"/>
              <a:t>This results in a departure from nucleate boiling (DNB) in which steam bubbles no longer break away from the solid surface of the channel, bubbles dominate the channel or surface, and the heat flux dramatically decreases</a:t>
            </a:r>
          </a:p>
          <a:p>
            <a:r>
              <a:rPr lang="en-US" dirty="0"/>
              <a:t>Vapor essentially insulates the bulk liquid from the hot surface, increasing surface temperatures</a:t>
            </a:r>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dirty="0"/>
          </a:p>
        </p:txBody>
      </p:sp>
      <p:pic>
        <p:nvPicPr>
          <p:cNvPr id="5" name="Picture 4">
            <a:extLst>
              <a:ext uri="{FF2B5EF4-FFF2-40B4-BE49-F238E27FC236}">
                <a16:creationId xmlns:a16="http://schemas.microsoft.com/office/drawing/2014/main" id="{834F251E-535D-9344-A59F-F4EB8D6FC11A}"/>
              </a:ext>
            </a:extLst>
          </p:cNvPr>
          <p:cNvPicPr>
            <a:picLocks noChangeAspect="1"/>
          </p:cNvPicPr>
          <p:nvPr/>
        </p:nvPicPr>
        <p:blipFill>
          <a:blip r:embed="rId2"/>
          <a:stretch>
            <a:fillRect/>
          </a:stretch>
        </p:blipFill>
        <p:spPr>
          <a:xfrm>
            <a:off x="9433353" y="1124811"/>
            <a:ext cx="1984289" cy="5233922"/>
          </a:xfrm>
          <a:prstGeom prst="rect">
            <a:avLst/>
          </a:prstGeom>
        </p:spPr>
      </p:pic>
    </p:spTree>
    <p:extLst>
      <p:ext uri="{BB962C8B-B14F-4D97-AF65-F5344CB8AC3E}">
        <p14:creationId xmlns:p14="http://schemas.microsoft.com/office/powerpoint/2010/main" val="1554980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5F3062-403E-AA4B-B6DB-897DE74AAF37}"/>
              </a:ext>
            </a:extLst>
          </p:cNvPr>
          <p:cNvPicPr>
            <a:picLocks noChangeAspect="1"/>
          </p:cNvPicPr>
          <p:nvPr/>
        </p:nvPicPr>
        <p:blipFill rotWithShape="1">
          <a:blip r:embed="rId2"/>
          <a:srcRect b="17752"/>
          <a:stretch/>
        </p:blipFill>
        <p:spPr>
          <a:xfrm>
            <a:off x="8833126" y="761237"/>
            <a:ext cx="3172659" cy="4419467"/>
          </a:xfrm>
          <a:prstGeom prst="rect">
            <a:avLst/>
          </a:prstGeom>
        </p:spPr>
      </p:pic>
      <p:sp>
        <p:nvSpPr>
          <p:cNvPr id="2" name="Title 1">
            <a:extLst>
              <a:ext uri="{FF2B5EF4-FFF2-40B4-BE49-F238E27FC236}">
                <a16:creationId xmlns:a16="http://schemas.microsoft.com/office/drawing/2014/main" id="{BCA9A15B-685E-6642-816D-D1302338D875}"/>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D42A77DD-EC4C-5843-93AF-C1EFD45ABDD9}"/>
              </a:ext>
            </a:extLst>
          </p:cNvPr>
          <p:cNvSpPr>
            <a:spLocks noGrp="1"/>
          </p:cNvSpPr>
          <p:nvPr>
            <p:ph idx="1"/>
          </p:nvPr>
        </p:nvSpPr>
        <p:spPr>
          <a:xfrm>
            <a:off x="609600" y="2160495"/>
            <a:ext cx="8128000" cy="1292710"/>
          </a:xfrm>
        </p:spPr>
        <p:txBody>
          <a:bodyPr/>
          <a:lstStyle/>
          <a:p>
            <a:r>
              <a:rPr lang="en-US" dirty="0"/>
              <a:t>Rapid increase in temperature increases pressure of bubbles</a:t>
            </a:r>
          </a:p>
          <a:p>
            <a:r>
              <a:rPr lang="en-US" dirty="0"/>
              <a:t>PV = </a:t>
            </a:r>
            <a:r>
              <a:rPr lang="en-US" dirty="0" err="1"/>
              <a:t>nRT</a:t>
            </a:r>
            <a:endParaRPr lang="en-US" dirty="0"/>
          </a:p>
          <a:p>
            <a:r>
              <a:rPr lang="en-US" dirty="0"/>
              <a:t>Rapid pressure increase leads to cracking in fuel</a:t>
            </a:r>
          </a:p>
        </p:txBody>
      </p:sp>
      <p:sp>
        <p:nvSpPr>
          <p:cNvPr id="4" name="Slide Number Placeholder 3">
            <a:extLst>
              <a:ext uri="{FF2B5EF4-FFF2-40B4-BE49-F238E27FC236}">
                <a16:creationId xmlns:a16="http://schemas.microsoft.com/office/drawing/2014/main" id="{B7A84BA8-7E71-3C49-91A9-76AC03C87F1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272A90A7-8930-5F4D-AD60-AE45A2966E91}"/>
              </a:ext>
            </a:extLst>
          </p:cNvPr>
          <p:cNvPicPr>
            <a:picLocks noChangeAspect="1"/>
          </p:cNvPicPr>
          <p:nvPr/>
        </p:nvPicPr>
        <p:blipFill>
          <a:blip r:embed="rId3"/>
          <a:stretch>
            <a:fillRect/>
          </a:stretch>
        </p:blipFill>
        <p:spPr>
          <a:xfrm>
            <a:off x="2157766" y="3868533"/>
            <a:ext cx="5127195" cy="2852943"/>
          </a:xfrm>
          <a:prstGeom prst="rect">
            <a:avLst/>
          </a:prstGeom>
        </p:spPr>
      </p:pic>
    </p:spTree>
    <p:extLst>
      <p:ext uri="{BB962C8B-B14F-4D97-AF65-F5344CB8AC3E}">
        <p14:creationId xmlns:p14="http://schemas.microsoft.com/office/powerpoint/2010/main" val="1371213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8021-518A-ED42-B1C4-C680D72CAA35}"/>
              </a:ext>
            </a:extLst>
          </p:cNvPr>
          <p:cNvSpPr>
            <a:spLocks noGrp="1"/>
          </p:cNvSpPr>
          <p:nvPr>
            <p:ph type="title"/>
          </p:nvPr>
        </p:nvSpPr>
        <p:spPr/>
        <p:txBody>
          <a:bodyPr/>
          <a:lstStyle/>
          <a:p>
            <a:r>
              <a:rPr lang="en-US" dirty="0"/>
              <a:t>Cladding Response</a:t>
            </a:r>
          </a:p>
        </p:txBody>
      </p:sp>
      <p:sp>
        <p:nvSpPr>
          <p:cNvPr id="4" name="Slide Number Placeholder 3">
            <a:extLst>
              <a:ext uri="{FF2B5EF4-FFF2-40B4-BE49-F238E27FC236}">
                <a16:creationId xmlns:a16="http://schemas.microsoft.com/office/drawing/2014/main" id="{7A6690F3-999D-934B-AE3A-75E390CF63C0}"/>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
        <p:nvSpPr>
          <p:cNvPr id="7" name="Content Placeholder 6">
            <a:extLst>
              <a:ext uri="{FF2B5EF4-FFF2-40B4-BE49-F238E27FC236}">
                <a16:creationId xmlns:a16="http://schemas.microsoft.com/office/drawing/2014/main" id="{9F836B14-BDE3-124D-8A5E-FB51D15CF6DD}"/>
              </a:ext>
            </a:extLst>
          </p:cNvPr>
          <p:cNvSpPr>
            <a:spLocks noGrp="1"/>
          </p:cNvSpPr>
          <p:nvPr>
            <p:ph idx="1"/>
          </p:nvPr>
        </p:nvSpPr>
        <p:spPr>
          <a:xfrm>
            <a:off x="609600" y="2160495"/>
            <a:ext cx="5185719" cy="3965670"/>
          </a:xfrm>
        </p:spPr>
        <p:txBody>
          <a:bodyPr/>
          <a:lstStyle/>
          <a:p>
            <a:r>
              <a:rPr lang="en-US" dirty="0"/>
              <a:t>Take into account burnup, corrosion (oxide layer and hydrides), damage accumulation, FCMI, internal pressure, etc. to properly evaluate strain in cladding</a:t>
            </a:r>
          </a:p>
          <a:p>
            <a:r>
              <a:rPr lang="en-US" dirty="0"/>
              <a:t>Temperature spike leads to a stress spike, and higher likelihood of cladding failure</a:t>
            </a:r>
          </a:p>
          <a:p>
            <a:endParaRPr lang="en-US" dirty="0"/>
          </a:p>
          <a:p>
            <a:endParaRPr lang="en-US" dirty="0"/>
          </a:p>
        </p:txBody>
      </p:sp>
      <p:pic>
        <p:nvPicPr>
          <p:cNvPr id="8" name="Picture 7">
            <a:extLst>
              <a:ext uri="{FF2B5EF4-FFF2-40B4-BE49-F238E27FC236}">
                <a16:creationId xmlns:a16="http://schemas.microsoft.com/office/drawing/2014/main" id="{4A09151B-8F7C-7F48-A7EB-00943B84E5C5}"/>
              </a:ext>
            </a:extLst>
          </p:cNvPr>
          <p:cNvPicPr>
            <a:picLocks noChangeAspect="1"/>
          </p:cNvPicPr>
          <p:nvPr/>
        </p:nvPicPr>
        <p:blipFill>
          <a:blip r:embed="rId2"/>
          <a:stretch>
            <a:fillRect/>
          </a:stretch>
        </p:blipFill>
        <p:spPr>
          <a:xfrm>
            <a:off x="5968312" y="1744765"/>
            <a:ext cx="5302031" cy="5113235"/>
          </a:xfrm>
          <a:prstGeom prst="rect">
            <a:avLst/>
          </a:prstGeom>
        </p:spPr>
      </p:pic>
    </p:spTree>
    <p:extLst>
      <p:ext uri="{BB962C8B-B14F-4D97-AF65-F5344CB8AC3E}">
        <p14:creationId xmlns:p14="http://schemas.microsoft.com/office/powerpoint/2010/main" val="225571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8021-518A-ED42-B1C4-C680D72CAA35}"/>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26B461C7-A6EF-4B42-8714-68B0F321B519}"/>
              </a:ext>
            </a:extLst>
          </p:cNvPr>
          <p:cNvSpPr>
            <a:spLocks noGrp="1"/>
          </p:cNvSpPr>
          <p:nvPr>
            <p:ph idx="1"/>
          </p:nvPr>
        </p:nvSpPr>
        <p:spPr>
          <a:xfrm>
            <a:off x="609600" y="1968501"/>
            <a:ext cx="11148508" cy="850003"/>
          </a:xfrm>
        </p:spPr>
        <p:txBody>
          <a:bodyPr/>
          <a:lstStyle/>
          <a:p>
            <a:r>
              <a:rPr lang="en-US" dirty="0"/>
              <a:t>PCMI failures results from the fuel pushing out on the cladding, causing it to break</a:t>
            </a:r>
          </a:p>
          <a:p>
            <a:endParaRPr lang="en-US" dirty="0"/>
          </a:p>
        </p:txBody>
      </p:sp>
      <p:sp>
        <p:nvSpPr>
          <p:cNvPr id="4" name="Slide Number Placeholder 3">
            <a:extLst>
              <a:ext uri="{FF2B5EF4-FFF2-40B4-BE49-F238E27FC236}">
                <a16:creationId xmlns:a16="http://schemas.microsoft.com/office/drawing/2014/main" id="{7A6690F3-999D-934B-AE3A-75E390CF63C0}"/>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A45D0AC6-0745-794B-97E9-B2A11E22DCE9}"/>
              </a:ext>
            </a:extLst>
          </p:cNvPr>
          <p:cNvPicPr>
            <a:picLocks noChangeAspect="1"/>
          </p:cNvPicPr>
          <p:nvPr/>
        </p:nvPicPr>
        <p:blipFill>
          <a:blip r:embed="rId2"/>
          <a:stretch>
            <a:fillRect/>
          </a:stretch>
        </p:blipFill>
        <p:spPr>
          <a:xfrm>
            <a:off x="2484876" y="2666581"/>
            <a:ext cx="7216636" cy="3689770"/>
          </a:xfrm>
          <a:prstGeom prst="rect">
            <a:avLst/>
          </a:prstGeom>
        </p:spPr>
      </p:pic>
    </p:spTree>
    <p:extLst>
      <p:ext uri="{BB962C8B-B14F-4D97-AF65-F5344CB8AC3E}">
        <p14:creationId xmlns:p14="http://schemas.microsoft.com/office/powerpoint/2010/main" val="1542191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5657E-9C8A-2444-91F2-BF7BE24B058E}"/>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BB9EB682-0EDB-EB47-B77A-82AAF0AADD72}"/>
              </a:ext>
            </a:extLst>
          </p:cNvPr>
          <p:cNvSpPr>
            <a:spLocks noGrp="1"/>
          </p:cNvSpPr>
          <p:nvPr>
            <p:ph idx="1"/>
          </p:nvPr>
        </p:nvSpPr>
        <p:spPr>
          <a:xfrm>
            <a:off x="609600" y="2160495"/>
            <a:ext cx="5016649" cy="3965670"/>
          </a:xfrm>
        </p:spPr>
        <p:txBody>
          <a:bodyPr/>
          <a:lstStyle/>
          <a:p>
            <a:r>
              <a:rPr lang="en-US" dirty="0"/>
              <a:t>The amplitude and width of the power pulse can have dramatic impacts on the effects of the RIA</a:t>
            </a:r>
          </a:p>
          <a:p>
            <a:r>
              <a:rPr lang="en-US" dirty="0"/>
              <a:t>Pulse is typically defined by FWHM, and by total energy deposition (integration of pulse)</a:t>
            </a:r>
          </a:p>
          <a:p>
            <a:r>
              <a:rPr lang="en-US" dirty="0"/>
              <a:t>More rapid temperature spike is more damaging</a:t>
            </a:r>
          </a:p>
          <a:p>
            <a:r>
              <a:rPr lang="en-US" dirty="0"/>
              <a:t>Reactor state and type during typical accident scenarios determine pulse width</a:t>
            </a:r>
          </a:p>
          <a:p>
            <a:endParaRPr lang="en-US" dirty="0"/>
          </a:p>
        </p:txBody>
      </p:sp>
      <p:sp>
        <p:nvSpPr>
          <p:cNvPr id="4" name="Slide Number Placeholder 3">
            <a:extLst>
              <a:ext uri="{FF2B5EF4-FFF2-40B4-BE49-F238E27FC236}">
                <a16:creationId xmlns:a16="http://schemas.microsoft.com/office/drawing/2014/main" id="{D0BE4BF1-F8A6-574E-820C-9012ABAD9795}"/>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74DE0F76-1EA1-C747-8DF2-5E53C7932499}"/>
              </a:ext>
            </a:extLst>
          </p:cNvPr>
          <p:cNvPicPr>
            <a:picLocks noChangeAspect="1"/>
          </p:cNvPicPr>
          <p:nvPr/>
        </p:nvPicPr>
        <p:blipFill rotWithShape="1">
          <a:blip r:embed="rId2"/>
          <a:srcRect b="61412"/>
          <a:stretch/>
        </p:blipFill>
        <p:spPr>
          <a:xfrm>
            <a:off x="6528801" y="1811454"/>
            <a:ext cx="4188593" cy="2081493"/>
          </a:xfrm>
          <a:prstGeom prst="rect">
            <a:avLst/>
          </a:prstGeom>
        </p:spPr>
      </p:pic>
      <p:pic>
        <p:nvPicPr>
          <p:cNvPr id="7" name="Picture 6">
            <a:extLst>
              <a:ext uri="{FF2B5EF4-FFF2-40B4-BE49-F238E27FC236}">
                <a16:creationId xmlns:a16="http://schemas.microsoft.com/office/drawing/2014/main" id="{33F6AA2B-D11E-9743-8B99-05228AD6B34F}"/>
              </a:ext>
            </a:extLst>
          </p:cNvPr>
          <p:cNvPicPr>
            <a:picLocks noChangeAspect="1"/>
          </p:cNvPicPr>
          <p:nvPr/>
        </p:nvPicPr>
        <p:blipFill>
          <a:blip r:embed="rId3"/>
          <a:stretch>
            <a:fillRect/>
          </a:stretch>
        </p:blipFill>
        <p:spPr>
          <a:xfrm>
            <a:off x="5633803" y="4152445"/>
            <a:ext cx="2989295" cy="1839566"/>
          </a:xfrm>
          <a:prstGeom prst="rect">
            <a:avLst/>
          </a:prstGeom>
        </p:spPr>
      </p:pic>
      <p:pic>
        <p:nvPicPr>
          <p:cNvPr id="8" name="Picture 7">
            <a:extLst>
              <a:ext uri="{FF2B5EF4-FFF2-40B4-BE49-F238E27FC236}">
                <a16:creationId xmlns:a16="http://schemas.microsoft.com/office/drawing/2014/main" id="{EBEFDD10-E256-4F4D-A25D-E396B170CACF}"/>
              </a:ext>
            </a:extLst>
          </p:cNvPr>
          <p:cNvPicPr>
            <a:picLocks noChangeAspect="1"/>
          </p:cNvPicPr>
          <p:nvPr/>
        </p:nvPicPr>
        <p:blipFill rotWithShape="1">
          <a:blip r:embed="rId2"/>
          <a:srcRect t="38378"/>
          <a:stretch/>
        </p:blipFill>
        <p:spPr>
          <a:xfrm>
            <a:off x="8866692" y="3985611"/>
            <a:ext cx="2844800" cy="2257551"/>
          </a:xfrm>
          <a:prstGeom prst="rect">
            <a:avLst/>
          </a:prstGeom>
        </p:spPr>
      </p:pic>
    </p:spTree>
    <p:extLst>
      <p:ext uri="{BB962C8B-B14F-4D97-AF65-F5344CB8AC3E}">
        <p14:creationId xmlns:p14="http://schemas.microsoft.com/office/powerpoint/2010/main" val="175388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65F7-C535-4549-86A1-3F96BD1E1C4E}"/>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BDD0DBF8-4DC7-0E46-9B24-6262D6F81AC3}"/>
              </a:ext>
            </a:extLst>
          </p:cNvPr>
          <p:cNvSpPr>
            <a:spLocks noGrp="1"/>
          </p:cNvSpPr>
          <p:nvPr>
            <p:ph idx="1"/>
          </p:nvPr>
        </p:nvSpPr>
        <p:spPr/>
        <p:txBody>
          <a:bodyPr/>
          <a:lstStyle/>
          <a:p>
            <a:r>
              <a:rPr lang="en-US" dirty="0" err="1"/>
              <a:t>ClassEval</a:t>
            </a:r>
            <a:r>
              <a:rPr lang="en-US" dirty="0"/>
              <a:t> window is now open, closes on May 3</a:t>
            </a:r>
          </a:p>
          <a:p>
            <a:r>
              <a:rPr lang="en-US" dirty="0"/>
              <a:t>http://</a:t>
            </a:r>
            <a:r>
              <a:rPr lang="en-US" dirty="0" err="1"/>
              <a:t>go.ncsu.edu</a:t>
            </a:r>
            <a:r>
              <a:rPr lang="en-US" dirty="0"/>
              <a:t>/</a:t>
            </a:r>
            <a:r>
              <a:rPr lang="en-US" dirty="0" err="1"/>
              <a:t>cesurvey</a:t>
            </a:r>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0D128AA-0259-174E-8900-C3B045A69709}"/>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577122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D957-EE2F-3341-80FF-A6C5E51699CC}"/>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DF0B081B-9D19-5841-B753-52ACB2C7F1CA}"/>
              </a:ext>
            </a:extLst>
          </p:cNvPr>
          <p:cNvSpPr>
            <a:spLocks noGrp="1"/>
          </p:cNvSpPr>
          <p:nvPr>
            <p:ph idx="1"/>
          </p:nvPr>
        </p:nvSpPr>
        <p:spPr>
          <a:xfrm>
            <a:off x="609600" y="2160495"/>
            <a:ext cx="5489986" cy="3965670"/>
          </a:xfrm>
        </p:spPr>
        <p:txBody>
          <a:bodyPr>
            <a:normAutofit fontScale="85000" lnSpcReduction="20000"/>
          </a:bodyPr>
          <a:lstStyle/>
          <a:p>
            <a:r>
              <a:rPr lang="en-US" dirty="0"/>
              <a:t>Fuel rod damage correlates with the peak value of fuel pellet specific enthalpy; the higher the enthalpy, the more extensive is the damage</a:t>
            </a:r>
          </a:p>
          <a:p>
            <a:r>
              <a:rPr lang="en-US" dirty="0"/>
              <a:t>Cladding failure occurs at lower fuel enthalpies for irradiated than for fresh fuel rods, and that the susceptibility to failure increases with increasing fuel burnup </a:t>
            </a:r>
          </a:p>
          <a:p>
            <a:r>
              <a:rPr lang="en-US" dirty="0"/>
              <a:t>The degree of cladding waterside corrosion, is very important for survivability of pre-irradiated fuel rods </a:t>
            </a:r>
          </a:p>
          <a:p>
            <a:r>
              <a:rPr lang="en-US" dirty="0"/>
              <a:t>Safety criteria are defined in terms of limits on the radially averaged fuel pellet specific enthalpy, or the increase of this property during the accident </a:t>
            </a:r>
          </a:p>
          <a:p>
            <a:endParaRPr lang="en-US" dirty="0"/>
          </a:p>
          <a:p>
            <a:endParaRPr lang="en-US" dirty="0"/>
          </a:p>
        </p:txBody>
      </p:sp>
      <p:sp>
        <p:nvSpPr>
          <p:cNvPr id="4" name="Slide Number Placeholder 3">
            <a:extLst>
              <a:ext uri="{FF2B5EF4-FFF2-40B4-BE49-F238E27FC236}">
                <a16:creationId xmlns:a16="http://schemas.microsoft.com/office/drawing/2014/main" id="{6141413C-14FA-D84A-80C6-E54E30BCA23E}"/>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FAA1374F-B88B-0E4F-B19F-30824F81A278}"/>
              </a:ext>
            </a:extLst>
          </p:cNvPr>
          <p:cNvPicPr>
            <a:picLocks noChangeAspect="1"/>
          </p:cNvPicPr>
          <p:nvPr/>
        </p:nvPicPr>
        <p:blipFill>
          <a:blip r:embed="rId2"/>
          <a:stretch>
            <a:fillRect/>
          </a:stretch>
        </p:blipFill>
        <p:spPr>
          <a:xfrm>
            <a:off x="6788408" y="1985248"/>
            <a:ext cx="4349675" cy="2158082"/>
          </a:xfrm>
          <a:prstGeom prst="rect">
            <a:avLst/>
          </a:prstGeom>
        </p:spPr>
      </p:pic>
      <p:pic>
        <p:nvPicPr>
          <p:cNvPr id="6" name="Picture 5">
            <a:extLst>
              <a:ext uri="{FF2B5EF4-FFF2-40B4-BE49-F238E27FC236}">
                <a16:creationId xmlns:a16="http://schemas.microsoft.com/office/drawing/2014/main" id="{865A28D2-74FE-264C-BACC-644F95C5440B}"/>
              </a:ext>
            </a:extLst>
          </p:cNvPr>
          <p:cNvPicPr>
            <a:picLocks noChangeAspect="1"/>
          </p:cNvPicPr>
          <p:nvPr/>
        </p:nvPicPr>
        <p:blipFill>
          <a:blip r:embed="rId3"/>
          <a:stretch>
            <a:fillRect/>
          </a:stretch>
        </p:blipFill>
        <p:spPr>
          <a:xfrm>
            <a:off x="6788408" y="4300464"/>
            <a:ext cx="4407090" cy="2302211"/>
          </a:xfrm>
          <a:prstGeom prst="rect">
            <a:avLst/>
          </a:prstGeom>
        </p:spPr>
      </p:pic>
      <p:pic>
        <p:nvPicPr>
          <p:cNvPr id="7" name="Picture 6">
            <a:extLst>
              <a:ext uri="{FF2B5EF4-FFF2-40B4-BE49-F238E27FC236}">
                <a16:creationId xmlns:a16="http://schemas.microsoft.com/office/drawing/2014/main" id="{1076CA28-325C-C547-8F28-7087B9FFD8C1}"/>
              </a:ext>
            </a:extLst>
          </p:cNvPr>
          <p:cNvPicPr>
            <a:picLocks noChangeAspect="1"/>
          </p:cNvPicPr>
          <p:nvPr/>
        </p:nvPicPr>
        <p:blipFill>
          <a:blip r:embed="rId4"/>
          <a:stretch>
            <a:fillRect/>
          </a:stretch>
        </p:blipFill>
        <p:spPr>
          <a:xfrm>
            <a:off x="8178539" y="1571080"/>
            <a:ext cx="1981461" cy="456513"/>
          </a:xfrm>
          <a:prstGeom prst="rect">
            <a:avLst/>
          </a:prstGeom>
        </p:spPr>
      </p:pic>
    </p:spTree>
    <p:extLst>
      <p:ext uri="{BB962C8B-B14F-4D97-AF65-F5344CB8AC3E}">
        <p14:creationId xmlns:p14="http://schemas.microsoft.com/office/powerpoint/2010/main" val="2369427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721C3-6D07-194B-B524-3DC237BCD862}"/>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85EBC350-CDAC-7F48-A1ED-7C24B81C63BA}"/>
              </a:ext>
            </a:extLst>
          </p:cNvPr>
          <p:cNvSpPr>
            <a:spLocks noGrp="1"/>
          </p:cNvSpPr>
          <p:nvPr>
            <p:ph idx="1"/>
          </p:nvPr>
        </p:nvSpPr>
        <p:spPr>
          <a:xfrm>
            <a:off x="609600" y="1968501"/>
            <a:ext cx="10972800" cy="4157664"/>
          </a:xfrm>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a:p>
            <a:endParaRPr lang="en-US" dirty="0"/>
          </a:p>
        </p:txBody>
      </p:sp>
      <p:sp>
        <p:nvSpPr>
          <p:cNvPr id="4" name="Slide Number Placeholder 3">
            <a:extLst>
              <a:ext uri="{FF2B5EF4-FFF2-40B4-BE49-F238E27FC236}">
                <a16:creationId xmlns:a16="http://schemas.microsoft.com/office/drawing/2014/main" id="{B38703E6-DA35-1548-9DE5-CD09B77A2C7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666063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599" y="1968501"/>
            <a:ext cx="6608781" cy="4157664"/>
          </a:xfrm>
        </p:spPr>
        <p:txBody>
          <a:bodyPr>
            <a:normAutofit fontScale="92500"/>
          </a:bodyPr>
          <a:lstStyle/>
          <a:p>
            <a:r>
              <a:rPr lang="en-US" dirty="0"/>
              <a:t>In a LOCA, the coolant flow is reduced or lost altogether (e.g. coolant pipe break)</a:t>
            </a:r>
          </a:p>
          <a:p>
            <a:r>
              <a:rPr lang="en-US" dirty="0"/>
              <a:t>When this occurs, pressure drops, causing the emergency shutdown system</a:t>
            </a:r>
          </a:p>
          <a:p>
            <a:r>
              <a:rPr lang="en-US" dirty="0"/>
              <a:t>SCRAMS the reactor, stopping the fission chain reaction</a:t>
            </a:r>
          </a:p>
          <a:p>
            <a:r>
              <a:rPr lang="en-US" dirty="0"/>
              <a:t>Also, the reactor water is expelled into the containment</a:t>
            </a:r>
          </a:p>
          <a:p>
            <a:r>
              <a:rPr lang="en-US" dirty="0"/>
              <a:t>The emergency core cooling system (ECCS) begins to remove heat</a:t>
            </a:r>
          </a:p>
          <a:p>
            <a:r>
              <a:rPr lang="en-US" dirty="0"/>
              <a:t>Requirement to maintain a coolable geometry</a:t>
            </a:r>
          </a:p>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dirty="0"/>
          </a:p>
        </p:txBody>
      </p:sp>
      <p:pic>
        <p:nvPicPr>
          <p:cNvPr id="6" name="Picture 5">
            <a:extLst>
              <a:ext uri="{FF2B5EF4-FFF2-40B4-BE49-F238E27FC236}">
                <a16:creationId xmlns:a16="http://schemas.microsoft.com/office/drawing/2014/main" id="{50C7FF2E-2A35-DC42-AC35-0B8DB9221620}"/>
              </a:ext>
            </a:extLst>
          </p:cNvPr>
          <p:cNvPicPr>
            <a:picLocks noChangeAspect="1"/>
          </p:cNvPicPr>
          <p:nvPr/>
        </p:nvPicPr>
        <p:blipFill>
          <a:blip r:embed="rId2"/>
          <a:stretch>
            <a:fillRect/>
          </a:stretch>
        </p:blipFill>
        <p:spPr>
          <a:xfrm>
            <a:off x="7014508" y="1922465"/>
            <a:ext cx="4940300" cy="4203700"/>
          </a:xfrm>
          <a:prstGeom prst="rect">
            <a:avLst/>
          </a:prstGeom>
        </p:spPr>
      </p:pic>
    </p:spTree>
    <p:extLst>
      <p:ext uri="{BB962C8B-B14F-4D97-AF65-F5344CB8AC3E}">
        <p14:creationId xmlns:p14="http://schemas.microsoft.com/office/powerpoint/2010/main" val="311199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4995134" cy="4157664"/>
          </a:xfrm>
        </p:spPr>
        <p:txBody>
          <a:bodyPr/>
          <a:lstStyle/>
          <a:p>
            <a:r>
              <a:rPr lang="en-US" dirty="0"/>
              <a:t>Decrease in coolant pressure and increase in internal pressure causes large plastic deformation</a:t>
            </a:r>
          </a:p>
          <a:p>
            <a:r>
              <a:rPr lang="en-US" dirty="0"/>
              <a:t>Causes the cladding to balloon out and potentially burst</a:t>
            </a:r>
          </a:p>
          <a:p>
            <a:r>
              <a:rPr lang="en-US" dirty="0"/>
              <a:t>Ballooning blocks coolant flow</a:t>
            </a:r>
          </a:p>
          <a:p>
            <a:r>
              <a:rPr lang="en-US" dirty="0"/>
              <a:t>Cladding burst is significantly impacted by oxidation and hydride embrittlement</a:t>
            </a:r>
          </a:p>
          <a:p>
            <a:endParaRPr lang="en-US" dirty="0"/>
          </a:p>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1AF114DD-7DF3-BB44-9D39-BB6C6DE9E9C3}"/>
              </a:ext>
            </a:extLst>
          </p:cNvPr>
          <p:cNvPicPr>
            <a:picLocks noChangeAspect="1"/>
          </p:cNvPicPr>
          <p:nvPr/>
        </p:nvPicPr>
        <p:blipFill>
          <a:blip r:embed="rId2"/>
          <a:stretch>
            <a:fillRect/>
          </a:stretch>
        </p:blipFill>
        <p:spPr>
          <a:xfrm>
            <a:off x="5815811" y="1968501"/>
            <a:ext cx="6376189" cy="4243892"/>
          </a:xfrm>
          <a:prstGeom prst="rect">
            <a:avLst/>
          </a:prstGeom>
        </p:spPr>
      </p:pic>
    </p:spTree>
    <p:extLst>
      <p:ext uri="{BB962C8B-B14F-4D97-AF65-F5344CB8AC3E}">
        <p14:creationId xmlns:p14="http://schemas.microsoft.com/office/powerpoint/2010/main" val="3157532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599" y="1968501"/>
            <a:ext cx="7663031" cy="2033175"/>
          </a:xfrm>
        </p:spPr>
        <p:txBody>
          <a:bodyPr>
            <a:normAutofit fontScale="85000" lnSpcReduction="20000"/>
          </a:bodyPr>
          <a:lstStyle/>
          <a:p>
            <a:r>
              <a:rPr lang="en-US" dirty="0"/>
              <a:t>Oxidation significantly increases at high, accident temperatures</a:t>
            </a:r>
          </a:p>
          <a:p>
            <a:r>
              <a:rPr lang="en-US" dirty="0"/>
              <a:t>Due to exothermic heat generated during oxidation of the cladding, at high enough temperatures, the rate of oxidation is so high that the heat can no longer be dissipated by cooling, leading to run-away oxidation (Three Mile Island)</a:t>
            </a:r>
          </a:p>
          <a:p>
            <a:r>
              <a:rPr lang="en-US" dirty="0"/>
              <a:t>Breakaway oxidation also results in increased hydrogen pickup in the cladding, embrittling cladding</a:t>
            </a:r>
          </a:p>
          <a:p>
            <a:endParaRPr lang="en-US" dirty="0"/>
          </a:p>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dirty="0"/>
          </a:p>
        </p:txBody>
      </p:sp>
      <p:pic>
        <p:nvPicPr>
          <p:cNvPr id="5" name="Picture 4">
            <a:extLst>
              <a:ext uri="{FF2B5EF4-FFF2-40B4-BE49-F238E27FC236}">
                <a16:creationId xmlns:a16="http://schemas.microsoft.com/office/drawing/2014/main" id="{839D8FA3-E0C1-8046-8BB8-295ACC82862B}"/>
              </a:ext>
            </a:extLst>
          </p:cNvPr>
          <p:cNvPicPr>
            <a:picLocks noChangeAspect="1"/>
          </p:cNvPicPr>
          <p:nvPr/>
        </p:nvPicPr>
        <p:blipFill>
          <a:blip r:embed="rId2"/>
          <a:stretch>
            <a:fillRect/>
          </a:stretch>
        </p:blipFill>
        <p:spPr>
          <a:xfrm>
            <a:off x="4410686" y="4001676"/>
            <a:ext cx="4000045" cy="2591451"/>
          </a:xfrm>
          <a:prstGeom prst="rect">
            <a:avLst/>
          </a:prstGeom>
        </p:spPr>
      </p:pic>
      <p:pic>
        <p:nvPicPr>
          <p:cNvPr id="6" name="Picture 5">
            <a:extLst>
              <a:ext uri="{FF2B5EF4-FFF2-40B4-BE49-F238E27FC236}">
                <a16:creationId xmlns:a16="http://schemas.microsoft.com/office/drawing/2014/main" id="{A3B6E2E3-5925-FD4F-891E-6E88344896D0}"/>
              </a:ext>
            </a:extLst>
          </p:cNvPr>
          <p:cNvPicPr>
            <a:picLocks noChangeAspect="1"/>
          </p:cNvPicPr>
          <p:nvPr/>
        </p:nvPicPr>
        <p:blipFill>
          <a:blip r:embed="rId3"/>
          <a:stretch>
            <a:fillRect/>
          </a:stretch>
        </p:blipFill>
        <p:spPr>
          <a:xfrm>
            <a:off x="221460" y="4047333"/>
            <a:ext cx="4072431" cy="2545794"/>
          </a:xfrm>
          <a:prstGeom prst="rect">
            <a:avLst/>
          </a:prstGeom>
        </p:spPr>
      </p:pic>
      <p:pic>
        <p:nvPicPr>
          <p:cNvPr id="8" name="Picture 7">
            <a:extLst>
              <a:ext uri="{FF2B5EF4-FFF2-40B4-BE49-F238E27FC236}">
                <a16:creationId xmlns:a16="http://schemas.microsoft.com/office/drawing/2014/main" id="{BA935AF3-B15F-2643-B09E-7F81922B5ED4}"/>
              </a:ext>
            </a:extLst>
          </p:cNvPr>
          <p:cNvPicPr>
            <a:picLocks noChangeAspect="1"/>
          </p:cNvPicPr>
          <p:nvPr/>
        </p:nvPicPr>
        <p:blipFill>
          <a:blip r:embed="rId4"/>
          <a:stretch>
            <a:fillRect/>
          </a:stretch>
        </p:blipFill>
        <p:spPr>
          <a:xfrm>
            <a:off x="8486038" y="900114"/>
            <a:ext cx="3652172" cy="5090782"/>
          </a:xfrm>
          <a:prstGeom prst="rect">
            <a:avLst/>
          </a:prstGeom>
        </p:spPr>
      </p:pic>
    </p:spTree>
    <p:extLst>
      <p:ext uri="{BB962C8B-B14F-4D97-AF65-F5344CB8AC3E}">
        <p14:creationId xmlns:p14="http://schemas.microsoft.com/office/powerpoint/2010/main" val="143466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5489986" cy="4157664"/>
          </a:xfrm>
        </p:spPr>
        <p:txBody>
          <a:bodyPr/>
          <a:lstStyle/>
          <a:p>
            <a:r>
              <a:rPr lang="en-US" dirty="0"/>
              <a:t>At high burnup, ductility of the cladding is significantly reduced due to existing corrosion and hydrogen embrittlement</a:t>
            </a:r>
          </a:p>
          <a:p>
            <a:r>
              <a:rPr lang="en-US" dirty="0"/>
              <a:t>This leads to higher likelihood of failure for higher burnup conditions</a:t>
            </a:r>
          </a:p>
          <a:p>
            <a:r>
              <a:rPr lang="en-US" dirty="0"/>
              <a:t>Similar to RIA (but more slow), temperature increases can lead to gas bubble pressure increases, fuel fragmentation, increased thermal expansion, FCMI, etc.</a:t>
            </a:r>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CABC778A-0DC9-1547-9406-F2FC629477E9}"/>
              </a:ext>
            </a:extLst>
          </p:cNvPr>
          <p:cNvPicPr>
            <a:picLocks noChangeAspect="1"/>
          </p:cNvPicPr>
          <p:nvPr/>
        </p:nvPicPr>
        <p:blipFill>
          <a:blip r:embed="rId2"/>
          <a:stretch>
            <a:fillRect/>
          </a:stretch>
        </p:blipFill>
        <p:spPr>
          <a:xfrm>
            <a:off x="6709427" y="3765028"/>
            <a:ext cx="4263131" cy="2853315"/>
          </a:xfrm>
          <a:prstGeom prst="rect">
            <a:avLst/>
          </a:prstGeom>
        </p:spPr>
      </p:pic>
      <p:pic>
        <p:nvPicPr>
          <p:cNvPr id="6" name="Picture 5">
            <a:extLst>
              <a:ext uri="{FF2B5EF4-FFF2-40B4-BE49-F238E27FC236}">
                <a16:creationId xmlns:a16="http://schemas.microsoft.com/office/drawing/2014/main" id="{EB3A239E-28AA-0B4F-B542-87A519A18C8B}"/>
              </a:ext>
            </a:extLst>
          </p:cNvPr>
          <p:cNvPicPr>
            <a:picLocks noChangeAspect="1"/>
          </p:cNvPicPr>
          <p:nvPr/>
        </p:nvPicPr>
        <p:blipFill>
          <a:blip r:embed="rId3"/>
          <a:stretch>
            <a:fillRect/>
          </a:stretch>
        </p:blipFill>
        <p:spPr>
          <a:xfrm>
            <a:off x="7984789" y="1227217"/>
            <a:ext cx="3597611" cy="2434678"/>
          </a:xfrm>
          <a:prstGeom prst="rect">
            <a:avLst/>
          </a:prstGeom>
        </p:spPr>
      </p:pic>
    </p:spTree>
    <p:extLst>
      <p:ext uri="{BB962C8B-B14F-4D97-AF65-F5344CB8AC3E}">
        <p14:creationId xmlns:p14="http://schemas.microsoft.com/office/powerpoint/2010/main" val="1273592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78B7-C7CD-5847-8F4A-03FDC50EB07F}"/>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0D0E644A-BAC4-DA40-BAB6-E66685332A03}"/>
              </a:ext>
            </a:extLst>
          </p:cNvPr>
          <p:cNvSpPr>
            <a:spLocks noGrp="1"/>
          </p:cNvSpPr>
          <p:nvPr>
            <p:ph idx="1"/>
          </p:nvPr>
        </p:nvSpPr>
        <p:spPr/>
        <p:txBody>
          <a:bodyPr/>
          <a:lstStyle/>
          <a:p>
            <a:r>
              <a:rPr lang="en-US" dirty="0"/>
              <a:t>Accident tolerant fuels aim to provide additional coping time</a:t>
            </a:r>
          </a:p>
          <a:p>
            <a:pPr lvl="1"/>
            <a:r>
              <a:rPr lang="en-US" dirty="0"/>
              <a:t>The time required for the water to boil away</a:t>
            </a:r>
          </a:p>
          <a:p>
            <a:pPr lvl="1"/>
            <a:r>
              <a:rPr lang="en-US" dirty="0"/>
              <a:t>The time required for the fuel to melt</a:t>
            </a:r>
          </a:p>
          <a:p>
            <a:pPr lvl="1"/>
            <a:r>
              <a:rPr lang="en-US" dirty="0"/>
              <a:t>The time required for the molten fuel to breach the primary pressure boundary</a:t>
            </a:r>
          </a:p>
          <a:p>
            <a:r>
              <a:rPr lang="en-US" dirty="0"/>
              <a:t>Fuels with enhanced tolerance can tolerate loss of active cooling for a considerably longer period, while maintaining or improving performance during normal operation</a:t>
            </a:r>
          </a:p>
          <a:p>
            <a:endParaRPr lang="en-US" dirty="0"/>
          </a:p>
        </p:txBody>
      </p:sp>
      <p:sp>
        <p:nvSpPr>
          <p:cNvPr id="4" name="Slide Number Placeholder 3">
            <a:extLst>
              <a:ext uri="{FF2B5EF4-FFF2-40B4-BE49-F238E27FC236}">
                <a16:creationId xmlns:a16="http://schemas.microsoft.com/office/drawing/2014/main" id="{0317C46F-B3A0-CA47-BDD2-2526D8BD36A5}"/>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1681521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CAE8-66DF-6949-9ABC-08F3D0239618}"/>
              </a:ext>
            </a:extLst>
          </p:cNvPr>
          <p:cNvSpPr>
            <a:spLocks noGrp="1"/>
          </p:cNvSpPr>
          <p:nvPr>
            <p:ph type="title"/>
          </p:nvPr>
        </p:nvSpPr>
        <p:spPr/>
        <p:txBody>
          <a:bodyPr/>
          <a:lstStyle/>
          <a:p>
            <a:r>
              <a:rPr lang="en-US" dirty="0"/>
              <a:t>Accident Tolerance</a:t>
            </a:r>
          </a:p>
        </p:txBody>
      </p:sp>
      <p:sp>
        <p:nvSpPr>
          <p:cNvPr id="4" name="Slide Number Placeholder 3">
            <a:extLst>
              <a:ext uri="{FF2B5EF4-FFF2-40B4-BE49-F238E27FC236}">
                <a16:creationId xmlns:a16="http://schemas.microsoft.com/office/drawing/2014/main" id="{5531146D-BD59-6549-B44A-698BA9545406}"/>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C780410A-F397-5143-9D14-0DA767AEB738}"/>
              </a:ext>
            </a:extLst>
          </p:cNvPr>
          <p:cNvPicPr>
            <a:picLocks noChangeAspect="1"/>
          </p:cNvPicPr>
          <p:nvPr/>
        </p:nvPicPr>
        <p:blipFill>
          <a:blip r:embed="rId2"/>
          <a:stretch>
            <a:fillRect/>
          </a:stretch>
        </p:blipFill>
        <p:spPr>
          <a:xfrm>
            <a:off x="1220993" y="1836063"/>
            <a:ext cx="9750014" cy="4702850"/>
          </a:xfrm>
          <a:prstGeom prst="rect">
            <a:avLst/>
          </a:prstGeom>
        </p:spPr>
      </p:pic>
    </p:spTree>
    <p:extLst>
      <p:ext uri="{BB962C8B-B14F-4D97-AF65-F5344CB8AC3E}">
        <p14:creationId xmlns:p14="http://schemas.microsoft.com/office/powerpoint/2010/main" val="1923148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6EA0-969A-DE48-950A-4309DEA7F2D9}"/>
              </a:ext>
            </a:extLst>
          </p:cNvPr>
          <p:cNvSpPr>
            <a:spLocks noGrp="1"/>
          </p:cNvSpPr>
          <p:nvPr>
            <p:ph type="title"/>
          </p:nvPr>
        </p:nvSpPr>
        <p:spPr/>
        <p:txBody>
          <a:bodyPr/>
          <a:lstStyle/>
          <a:p>
            <a:r>
              <a:rPr lang="en-US" dirty="0"/>
              <a:t>ATF options being pursued</a:t>
            </a:r>
          </a:p>
        </p:txBody>
      </p:sp>
      <p:sp>
        <p:nvSpPr>
          <p:cNvPr id="3" name="Content Placeholder 2">
            <a:extLst>
              <a:ext uri="{FF2B5EF4-FFF2-40B4-BE49-F238E27FC236}">
                <a16:creationId xmlns:a16="http://schemas.microsoft.com/office/drawing/2014/main" id="{6153B5B6-39B0-B54B-BB2C-0F8C8BC66864}"/>
              </a:ext>
            </a:extLst>
          </p:cNvPr>
          <p:cNvSpPr>
            <a:spLocks noGrp="1"/>
          </p:cNvSpPr>
          <p:nvPr>
            <p:ph idx="1"/>
          </p:nvPr>
        </p:nvSpPr>
        <p:spPr/>
        <p:txBody>
          <a:bodyPr/>
          <a:lstStyle/>
          <a:p>
            <a:r>
              <a:rPr lang="en-US" dirty="0"/>
              <a:t>Cladding coatings/liners</a:t>
            </a:r>
          </a:p>
          <a:p>
            <a:pPr lvl="1"/>
            <a:r>
              <a:rPr lang="en-US" dirty="0"/>
              <a:t>protect the Zircaloy from steam: Ti3SiC2, etc.</a:t>
            </a:r>
          </a:p>
          <a:p>
            <a:r>
              <a:rPr lang="en-US" dirty="0"/>
              <a:t>Alternate claddings</a:t>
            </a:r>
          </a:p>
          <a:p>
            <a:pPr lvl="1"/>
            <a:r>
              <a:rPr lang="en-US" dirty="0" err="1"/>
              <a:t>SiC</a:t>
            </a:r>
            <a:r>
              <a:rPr lang="en-US" dirty="0"/>
              <a:t>, </a:t>
            </a:r>
            <a:r>
              <a:rPr lang="en-US" dirty="0" err="1"/>
              <a:t>FeCrAl</a:t>
            </a:r>
            <a:r>
              <a:rPr lang="en-US" dirty="0"/>
              <a:t>, refractory alloys</a:t>
            </a:r>
          </a:p>
          <a:p>
            <a:r>
              <a:rPr lang="en-US" dirty="0"/>
              <a:t>UO2 dopants</a:t>
            </a:r>
          </a:p>
          <a:p>
            <a:pPr lvl="1"/>
            <a:r>
              <a:rPr lang="en-US" dirty="0"/>
              <a:t>Cr, </a:t>
            </a:r>
            <a:r>
              <a:rPr lang="en-US" dirty="0" err="1"/>
              <a:t>SiC</a:t>
            </a:r>
            <a:r>
              <a:rPr lang="en-US" dirty="0"/>
              <a:t>, </a:t>
            </a:r>
            <a:r>
              <a:rPr lang="en-US" dirty="0" err="1"/>
              <a:t>BeO</a:t>
            </a:r>
            <a:r>
              <a:rPr lang="en-US" dirty="0"/>
              <a:t>, etc. </a:t>
            </a:r>
          </a:p>
          <a:p>
            <a:r>
              <a:rPr lang="en-US" dirty="0"/>
              <a:t>Alternate fuels</a:t>
            </a:r>
          </a:p>
          <a:p>
            <a:pPr lvl="1"/>
            <a:r>
              <a:rPr lang="en-US" dirty="0" err="1"/>
              <a:t>USi</a:t>
            </a:r>
            <a:r>
              <a:rPr lang="en-US" dirty="0"/>
              <a:t>, UN, UC, microencapsulated fuel</a:t>
            </a:r>
          </a:p>
        </p:txBody>
      </p:sp>
      <p:sp>
        <p:nvSpPr>
          <p:cNvPr id="4" name="Slide Number Placeholder 3">
            <a:extLst>
              <a:ext uri="{FF2B5EF4-FFF2-40B4-BE49-F238E27FC236}">
                <a16:creationId xmlns:a16="http://schemas.microsoft.com/office/drawing/2014/main" id="{D093D529-32BD-274C-AA51-DC5F44FBA90F}"/>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883268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D2FC-5012-1C41-9DAF-FA79324C740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D6F1AF0-47B5-B147-8D0E-4077B0ABF34A}"/>
              </a:ext>
            </a:extLst>
          </p:cNvPr>
          <p:cNvSpPr>
            <a:spLocks noGrp="1"/>
          </p:cNvSpPr>
          <p:nvPr>
            <p:ph idx="1"/>
          </p:nvPr>
        </p:nvSpPr>
        <p:spPr/>
        <p:txBody>
          <a:bodyPr/>
          <a:lstStyle/>
          <a:p>
            <a:r>
              <a:rPr lang="en-US" dirty="0"/>
              <a:t>In loss of coolant accidents (LOCA), the fuel and cladding experience</a:t>
            </a:r>
          </a:p>
          <a:p>
            <a:pPr lvl="1"/>
            <a:r>
              <a:rPr lang="en-US" dirty="0"/>
              <a:t>increases temperature</a:t>
            </a:r>
          </a:p>
          <a:p>
            <a:pPr lvl="1"/>
            <a:r>
              <a:rPr lang="en-US" dirty="0"/>
              <a:t>decrease in coolant pressure</a:t>
            </a:r>
          </a:p>
          <a:p>
            <a:r>
              <a:rPr lang="en-US" dirty="0"/>
              <a:t>The primary negative effects are</a:t>
            </a:r>
          </a:p>
          <a:p>
            <a:pPr lvl="1"/>
            <a:r>
              <a:rPr lang="en-US" dirty="0"/>
              <a:t>Embrittlement and ballooning of the cladding</a:t>
            </a:r>
          </a:p>
          <a:p>
            <a:pPr lvl="1"/>
            <a:r>
              <a:rPr lang="en-US" dirty="0"/>
              <a:t>Relocation and fission gas release in the fuel</a:t>
            </a:r>
          </a:p>
          <a:p>
            <a:pPr lvl="1"/>
            <a:r>
              <a:rPr lang="en-US" dirty="0"/>
              <a:t>Cladding can burst and release fuel fragments</a:t>
            </a:r>
          </a:p>
          <a:p>
            <a:r>
              <a:rPr lang="en-US" dirty="0"/>
              <a:t>Accident tolerant fuel includes different fuel and cladding materials to increase time before catastrophic behavior during an accident</a:t>
            </a:r>
          </a:p>
          <a:p>
            <a:endParaRPr lang="en-US" dirty="0"/>
          </a:p>
        </p:txBody>
      </p:sp>
      <p:sp>
        <p:nvSpPr>
          <p:cNvPr id="4" name="Slide Number Placeholder 3">
            <a:extLst>
              <a:ext uri="{FF2B5EF4-FFF2-40B4-BE49-F238E27FC236}">
                <a16:creationId xmlns:a16="http://schemas.microsoft.com/office/drawing/2014/main" id="{063B4F88-DA4B-AE48-9051-BC207082FA03}"/>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6476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E14D-4266-094C-A808-2C4061D7C9A4}"/>
              </a:ext>
            </a:extLst>
          </p:cNvPr>
          <p:cNvSpPr>
            <a:spLocks noGrp="1"/>
          </p:cNvSpPr>
          <p:nvPr>
            <p:ph type="title"/>
          </p:nvPr>
        </p:nvSpPr>
        <p:spPr/>
        <p:txBody>
          <a:bodyPr/>
          <a:lstStyle/>
          <a:p>
            <a:r>
              <a:rPr lang="en-US" dirty="0"/>
              <a:t>Notes on MOOSE Project</a:t>
            </a:r>
          </a:p>
        </p:txBody>
      </p:sp>
      <p:sp>
        <p:nvSpPr>
          <p:cNvPr id="3" name="Content Placeholder 2">
            <a:extLst>
              <a:ext uri="{FF2B5EF4-FFF2-40B4-BE49-F238E27FC236}">
                <a16:creationId xmlns:a16="http://schemas.microsoft.com/office/drawing/2014/main" id="{2DE58217-D786-2A45-9AE3-AE9AAB5FC08E}"/>
              </a:ext>
            </a:extLst>
          </p:cNvPr>
          <p:cNvSpPr>
            <a:spLocks noGrp="1"/>
          </p:cNvSpPr>
          <p:nvPr>
            <p:ph idx="1"/>
          </p:nvPr>
        </p:nvSpPr>
        <p:spPr/>
        <p:txBody>
          <a:bodyPr/>
          <a:lstStyle/>
          <a:p>
            <a:r>
              <a:rPr lang="en-US" dirty="0"/>
              <a:t>You have the freedom to modify your mesh, and can veer from the 100x100 specification, changing mesh densities</a:t>
            </a:r>
          </a:p>
          <a:p>
            <a:r>
              <a:rPr lang="en-US" dirty="0"/>
              <a:t>This was to serve mostly as a rough guide for the level of fineness that I would like to see you implement</a:t>
            </a:r>
          </a:p>
          <a:p>
            <a:r>
              <a:rPr lang="en-US" dirty="0"/>
              <a:t>For your report, a full introduction and motivation to the problems is not necessary</a:t>
            </a:r>
          </a:p>
          <a:p>
            <a:r>
              <a:rPr lang="en-US" dirty="0"/>
              <a:t>I am looking for your understanding of what MOOSE is doing, why you are doing what you are doing (with MOOSE), what reasonable materials properties are, and what reasonable behavior is supposed to be</a:t>
            </a:r>
          </a:p>
          <a:p>
            <a:pPr lvl="1"/>
            <a:r>
              <a:rPr lang="en-US" dirty="0"/>
              <a:t>the basics of utilizing (in an informed manner) a fuel performance code</a:t>
            </a:r>
          </a:p>
          <a:p>
            <a:endParaRPr lang="en-US" dirty="0"/>
          </a:p>
        </p:txBody>
      </p:sp>
      <p:sp>
        <p:nvSpPr>
          <p:cNvPr id="4" name="Slide Number Placeholder 3">
            <a:extLst>
              <a:ext uri="{FF2B5EF4-FFF2-40B4-BE49-F238E27FC236}">
                <a16:creationId xmlns:a16="http://schemas.microsoft.com/office/drawing/2014/main" id="{D290C97F-503B-6A46-BCFC-761FA5675F90}"/>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287759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dirty="0"/>
              <a:t>Metal fuel can go to high burnup, good accident performance, inherent safety, easy to make</a:t>
            </a:r>
          </a:p>
          <a:p>
            <a:r>
              <a:rPr lang="en-US" dirty="0"/>
              <a:t>Complex phase and composition environment</a:t>
            </a:r>
          </a:p>
          <a:p>
            <a:r>
              <a:rPr lang="en-US" dirty="0"/>
              <a:t>Rapid, substantial swelling, followed by fission gas release</a:t>
            </a:r>
          </a:p>
          <a:p>
            <a:r>
              <a:rPr lang="en-US" dirty="0"/>
              <a:t>Fission gas bubble behavior is very phase dependent</a:t>
            </a:r>
          </a:p>
          <a:p>
            <a:r>
              <a:rPr lang="en-US" dirty="0"/>
              <a:t>Observe constituent redistribution radially, in addition to axially varying microstructure</a:t>
            </a:r>
          </a:p>
          <a:p>
            <a:r>
              <a:rPr lang="en-US" dirty="0"/>
              <a:t>FCCI is a major factor in cladding failure, dependent upon thermodynamics and kinetics of a number of lanthanides, actinides and transition metals</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3944801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5</a:t>
            </a:fld>
            <a:endParaRPr lang="en-US"/>
          </a:p>
        </p:txBody>
      </p:sp>
    </p:spTree>
    <p:extLst>
      <p:ext uri="{BB962C8B-B14F-4D97-AF65-F5344CB8AC3E}">
        <p14:creationId xmlns:p14="http://schemas.microsoft.com/office/powerpoint/2010/main" val="596367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A1E0-52ED-9D4D-BCA6-6F9A20F09A56}"/>
              </a:ext>
            </a:extLst>
          </p:cNvPr>
          <p:cNvSpPr>
            <a:spLocks noGrp="1"/>
          </p:cNvSpPr>
          <p:nvPr>
            <p:ph type="title"/>
          </p:nvPr>
        </p:nvSpPr>
        <p:spPr/>
        <p:txBody>
          <a:bodyPr/>
          <a:lstStyle/>
          <a:p>
            <a:r>
              <a:rPr lang="en-US" dirty="0"/>
              <a:t>Kinds of Accidents</a:t>
            </a:r>
          </a:p>
        </p:txBody>
      </p:sp>
      <p:sp>
        <p:nvSpPr>
          <p:cNvPr id="3" name="Content Placeholder 2">
            <a:extLst>
              <a:ext uri="{FF2B5EF4-FFF2-40B4-BE49-F238E27FC236}">
                <a16:creationId xmlns:a16="http://schemas.microsoft.com/office/drawing/2014/main" id="{BE661C97-7175-7547-BD0C-AA166226BC71}"/>
              </a:ext>
            </a:extLst>
          </p:cNvPr>
          <p:cNvSpPr>
            <a:spLocks noGrp="1"/>
          </p:cNvSpPr>
          <p:nvPr>
            <p:ph idx="1"/>
          </p:nvPr>
        </p:nvSpPr>
        <p:spPr/>
        <p:txBody>
          <a:bodyPr/>
          <a:lstStyle/>
          <a:p>
            <a:r>
              <a:rPr lang="en-US" dirty="0"/>
              <a:t>Design basis accident: DBA</a:t>
            </a:r>
          </a:p>
          <a:p>
            <a:pPr lvl="1"/>
            <a:r>
              <a:rPr lang="en-US" dirty="0"/>
              <a:t>kind of accident that is anticipated and is explicitly included within the design, to ensure the reactor can cope</a:t>
            </a:r>
          </a:p>
          <a:p>
            <a:r>
              <a:rPr lang="en-US" dirty="0"/>
              <a:t>Beyond design basis accident: BDBA</a:t>
            </a:r>
          </a:p>
          <a:p>
            <a:pPr lvl="1"/>
            <a:r>
              <a:rPr lang="en-US" dirty="0"/>
              <a:t>accidents that fall outside of what is designed for, because they are deemed too unlikely to be included in design</a:t>
            </a:r>
          </a:p>
        </p:txBody>
      </p:sp>
      <p:sp>
        <p:nvSpPr>
          <p:cNvPr id="4" name="Slide Number Placeholder 3">
            <a:extLst>
              <a:ext uri="{FF2B5EF4-FFF2-40B4-BE49-F238E27FC236}">
                <a16:creationId xmlns:a16="http://schemas.microsoft.com/office/drawing/2014/main" id="{49223A99-A8B5-D54A-8987-20ECA12E3271}"/>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62835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Reactivity Initiated Accident (RIA)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sz="2000" dirty="0"/>
              <a:t>Reactivity is the fractional departure from criticality: </a:t>
            </a:r>
            <a:r>
              <a:rPr lang="en-US" sz="2000" dirty="0" err="1">
                <a:latin typeface="Symbol" pitchFamily="2" charset="2"/>
              </a:rPr>
              <a:t>d</a:t>
            </a:r>
            <a:r>
              <a:rPr lang="en-US" sz="2000" dirty="0" err="1"/>
              <a:t>k</a:t>
            </a:r>
            <a:r>
              <a:rPr lang="en-US" sz="2000" dirty="0"/>
              <a:t>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az-Cyrl-AZ" sz="2000" dirty="0"/>
              <a:t> </a:t>
            </a:r>
            <a:r>
              <a:rPr lang="en-US" sz="2000" i="1" dirty="0" err="1"/>
              <a:t>L</a:t>
            </a:r>
            <a:r>
              <a:rPr lang="en-US" sz="2000" baseline="-25000" dirty="0" err="1"/>
              <a:t>f</a:t>
            </a:r>
            <a:r>
              <a:rPr lang="en-US" sz="2000" dirty="0"/>
              <a:t> p</a:t>
            </a:r>
            <a:r>
              <a:rPr lang="el-GR" sz="2000" dirty="0"/>
              <a:t> </a:t>
            </a:r>
            <a:r>
              <a:rPr lang="en-US" sz="2000" i="1" dirty="0"/>
              <a:t>L</a:t>
            </a:r>
            <a:r>
              <a:rPr lang="en-US" sz="2000" baseline="-25000" dirty="0"/>
              <a:t>th</a:t>
            </a:r>
            <a:r>
              <a:rPr lang="en-US" sz="2000" dirty="0"/>
              <a:t> </a:t>
            </a:r>
            <a:r>
              <a:rPr lang="en-US" sz="2000" i="1" dirty="0"/>
              <a:t>f</a:t>
            </a:r>
            <a:r>
              <a:rPr lang="en-US" sz="2000" dirty="0"/>
              <a:t> </a:t>
            </a:r>
            <a:r>
              <a:rPr lang="el-GR" sz="2000" dirty="0"/>
              <a:t>η</a:t>
            </a:r>
            <a:r>
              <a:rPr lang="en-US" sz="2000" dirty="0"/>
              <a:t> – this is your six-factor formula</a:t>
            </a:r>
          </a:p>
          <a:p>
            <a:pPr lvl="1"/>
            <a:r>
              <a:rPr lang="en-US" sz="2000" dirty="0">
                <a:latin typeface="Symbol" pitchFamily="2" charset="2"/>
                <a:cs typeface="Arial" panose="020B0604020202020204" pitchFamily="34" charset="0"/>
              </a:rPr>
              <a:t>e </a:t>
            </a:r>
            <a:r>
              <a:rPr lang="en-US" sz="2000" dirty="0">
                <a:latin typeface="Arial" panose="020B0604020202020204" pitchFamily="34" charset="0"/>
                <a:cs typeface="Arial" panose="020B0604020202020204" pitchFamily="34" charset="0"/>
              </a:rPr>
              <a:t>= fast fission factor</a:t>
            </a:r>
          </a:p>
          <a:p>
            <a:pPr lvl="1"/>
            <a:r>
              <a:rPr lang="en-US" sz="2000" i="1" dirty="0" err="1"/>
              <a:t>L</a:t>
            </a:r>
            <a:r>
              <a:rPr lang="en-US" sz="2000" baseline="-25000" dirty="0" err="1"/>
              <a:t>f</a:t>
            </a:r>
            <a:r>
              <a:rPr lang="en-US" sz="2000" dirty="0"/>
              <a:t> = fast non-leakage factor</a:t>
            </a:r>
          </a:p>
          <a:p>
            <a:pPr lvl="1"/>
            <a:r>
              <a:rPr lang="en-US" sz="2000" dirty="0"/>
              <a:t>p</a:t>
            </a:r>
            <a:r>
              <a:rPr lang="el-GR" sz="2000" dirty="0"/>
              <a:t> </a:t>
            </a:r>
            <a:r>
              <a:rPr lang="en-US" sz="2000" dirty="0"/>
              <a:t>= resonance escape probability</a:t>
            </a:r>
          </a:p>
          <a:p>
            <a:pPr lvl="1"/>
            <a:r>
              <a:rPr lang="en-US" sz="2000" i="1"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a:t>
            </a:r>
            <a:r>
              <a:rPr lang="en-US" sz="2000" dirty="0"/>
              <a:t> = reproduction factor</a:t>
            </a:r>
          </a:p>
          <a:p>
            <a:pPr lvl="1"/>
            <a:endParaRPr lang="en-US" sz="2000"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378844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dirty="0"/>
              <a:t>Reactivity = rho = </a:t>
            </a:r>
            <a:r>
              <a:rPr lang="en-US" dirty="0">
                <a:latin typeface="Symbol" pitchFamily="2" charset="2"/>
              </a:rPr>
              <a:t>r</a:t>
            </a:r>
            <a:r>
              <a:rPr lang="en-US" dirty="0"/>
              <a:t> =  </a:t>
            </a:r>
            <a:r>
              <a:rPr lang="en-US" dirty="0" err="1">
                <a:latin typeface="Symbol" pitchFamily="2" charset="2"/>
              </a:rPr>
              <a:t>d</a:t>
            </a:r>
            <a:r>
              <a:rPr lang="en-US" dirty="0" err="1"/>
              <a:t>k</a:t>
            </a:r>
            <a:r>
              <a:rPr lang="en-US" dirty="0"/>
              <a:t> = (k − 1)/k</a:t>
            </a:r>
          </a:p>
          <a:p>
            <a:r>
              <a:rPr lang="en-US" dirty="0"/>
              <a:t>At steady state, k=1, rho=0</a:t>
            </a:r>
          </a:p>
          <a:p>
            <a:r>
              <a:rPr lang="en-US" dirty="0"/>
              <a:t>Reactivity is affected by the temperature and density of coolant, moderator and fuel</a:t>
            </a:r>
          </a:p>
          <a:p>
            <a:r>
              <a:rPr lang="en-US" dirty="0"/>
              <a:t>Ideally, nuclear reactors are designed so that a power increase will generate negative reactivity feedback</a:t>
            </a:r>
          </a:p>
          <a:p>
            <a:pPr lvl="1"/>
            <a:r>
              <a:rPr lang="en-US" dirty="0"/>
              <a:t>and increase in the reactivity (higher k) leads to material changes, which in turn force a negative reactivity (lower k)</a:t>
            </a:r>
          </a:p>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1593022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Reactivity Initiated Accident (RIA)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dirty="0"/>
              <a:t>Design Basis Accident: Large and rapid insertion of reactivity caused by inadvertent ejection (PWR) or drop (BWR) of a control rod</a:t>
            </a:r>
          </a:p>
          <a:p>
            <a:r>
              <a:rPr lang="en-US" dirty="0"/>
              <a:t>PWR</a:t>
            </a:r>
          </a:p>
          <a:p>
            <a:pPr lvl="1"/>
            <a:r>
              <a:rPr lang="en-US" dirty="0"/>
              <a:t>Control rod ejection accident (CREA)</a:t>
            </a:r>
          </a:p>
          <a:p>
            <a:pPr lvl="1"/>
            <a:r>
              <a:rPr lang="en-US" dirty="0"/>
              <a:t>Caused by mechanical failure of a control rod mechanism housing, such that the coolant pressure ejects a control rod assembly completely out of the core.</a:t>
            </a:r>
          </a:p>
          <a:p>
            <a:pPr lvl="1"/>
            <a:r>
              <a:rPr lang="en-US" dirty="0"/>
              <a:t>Reactivity increase to the core occurs within about 0.1 s in the worst possible scenario</a:t>
            </a:r>
          </a:p>
          <a:p>
            <a:pPr lvl="1"/>
            <a:r>
              <a:rPr lang="en-US" dirty="0"/>
              <a:t>The most severe CREA would occur at normal coolant temperature and pressure, but with nearly zero reactor power</a:t>
            </a:r>
          </a:p>
          <a:p>
            <a:endParaRPr lang="en-US" dirty="0"/>
          </a:p>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dirty="0"/>
          </a:p>
        </p:txBody>
      </p:sp>
    </p:spTree>
    <p:extLst>
      <p:ext uri="{BB962C8B-B14F-4D97-AF65-F5344CB8AC3E}">
        <p14:creationId xmlns:p14="http://schemas.microsoft.com/office/powerpoint/2010/main" val="113724450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12875</TotalTime>
  <Words>1797</Words>
  <Application>Microsoft Macintosh PowerPoint</Application>
  <PresentationFormat>Widescreen</PresentationFormat>
  <Paragraphs>186</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ＭＳ Ｐゴシック</vt:lpstr>
      <vt:lpstr>Arial</vt:lpstr>
      <vt:lpstr>Calibri</vt:lpstr>
      <vt:lpstr>Symbol</vt:lpstr>
      <vt:lpstr>NCStateU-horizontal-left-logo</vt:lpstr>
      <vt:lpstr>Nuclear Fuel Performance</vt:lpstr>
      <vt:lpstr>Housekeeping</vt:lpstr>
      <vt:lpstr>Notes on MOOSE Project</vt:lpstr>
      <vt:lpstr>Last Time</vt:lpstr>
      <vt:lpstr>accident scenarios</vt:lpstr>
      <vt:lpstr>Kinds of Accidents</vt:lpstr>
      <vt:lpstr>Reactivity Initiated Accident (RIA)</vt:lpstr>
      <vt:lpstr>Reactivity</vt:lpstr>
      <vt:lpstr>Reactivity Initiated Accident (RIA)</vt:lpstr>
      <vt:lpstr>Reactivity Initiated Accident (RIA)</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Oxidation</vt:lpstr>
      <vt:lpstr>Effect of Burnup</vt:lpstr>
      <vt:lpstr>Mitigation through design</vt:lpstr>
      <vt:lpstr>Accident Tolerance</vt:lpstr>
      <vt:lpstr>ATF options being pursued</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47</cp:revision>
  <dcterms:created xsi:type="dcterms:W3CDTF">2021-03-25T14:16:40Z</dcterms:created>
  <dcterms:modified xsi:type="dcterms:W3CDTF">2021-04-20T18:29:42Z</dcterms:modified>
</cp:coreProperties>
</file>